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Shape 8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/>
          <p:nvPr>
            <p:ph idx="12" type="sldNum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Diapositive de titr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685800" y="3645024"/>
            <a:ext cx="7772400" cy="6034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FFC000"/>
              </a:buClr>
              <a:buFont typeface="Arial"/>
              <a:buNone/>
              <a:defRPr b="1" i="0" sz="24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85800" y="4293096"/>
            <a:ext cx="77724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buClr>
                <a:srgbClr val="E36C09"/>
              </a:buClr>
              <a:buFont typeface="Arial"/>
              <a:buNone/>
              <a:defRPr b="0" i="0" sz="20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17" name="Shape 17"/>
          <p:cNvSpPr/>
          <p:nvPr>
            <p:ph idx="2" type="pic"/>
          </p:nvPr>
        </p:nvSpPr>
        <p:spPr>
          <a:xfrm>
            <a:off x="0" y="0"/>
            <a:ext cx="9144000" cy="32845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re seul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1115616" y="188640"/>
            <a:ext cx="7571184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r">
              <a:spcBef>
                <a:spcPts val="0"/>
              </a:spcBef>
              <a:buClr>
                <a:schemeClr val="lt1"/>
              </a:buClr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V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re et contenu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Font typeface="Arial"/>
              <a:buNone/>
              <a:defRPr sz="1800"/>
            </a:lvl2pPr>
            <a:lvl3pPr indent="0" lvl="2">
              <a:spcBef>
                <a:spcPts val="0"/>
              </a:spcBef>
              <a:buFont typeface="Arial"/>
              <a:buNone/>
              <a:defRPr sz="1800"/>
            </a:lvl3pPr>
            <a:lvl4pPr indent="0" lvl="3">
              <a:spcBef>
                <a:spcPts val="0"/>
              </a:spcBef>
              <a:buFont typeface="Arial"/>
              <a:buNone/>
              <a:defRPr sz="1800"/>
            </a:lvl4pPr>
            <a:lvl5pPr indent="0" lvl="4">
              <a:spcBef>
                <a:spcPts val="0"/>
              </a:spcBef>
              <a:buFont typeface="Arial"/>
              <a:buNone/>
              <a:defRPr sz="1800"/>
            </a:lvl5pPr>
            <a:lvl6pPr indent="0" lvl="5">
              <a:spcBef>
                <a:spcPts val="0"/>
              </a:spcBef>
              <a:buFont typeface="Arial"/>
              <a:buNone/>
              <a:defRPr sz="1800"/>
            </a:lvl6pPr>
            <a:lvl7pPr indent="0" lvl="6">
              <a:spcBef>
                <a:spcPts val="0"/>
              </a:spcBef>
              <a:buFont typeface="Arial"/>
              <a:buNone/>
              <a:defRPr sz="1800"/>
            </a:lvl7pPr>
            <a:lvl8pPr indent="0" lvl="7">
              <a:spcBef>
                <a:spcPts val="0"/>
              </a:spcBef>
              <a:buFont typeface="Arial"/>
              <a:buNone/>
              <a:defRPr sz="1800"/>
            </a:lvl8pPr>
            <a:lvl9pPr indent="0" lvl="8">
              <a:spcBef>
                <a:spcPts val="0"/>
              </a:spcBef>
              <a:buFont typeface="Arial"/>
              <a:buNone/>
              <a:defRPr sz="1800"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635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698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254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254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254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254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254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254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9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support.lucca.fr/hc/fr/articles/115002053511-Comment-consulter-mes-bulletins-de-salaire-d%C3%A9mat%C3%A9rialis%C3%A9s-%C3%A0-partir-de-mon-compte-CPA-compte-personnel-d-activit%C3%A9-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ctrTitle"/>
          </p:nvPr>
        </p:nvSpPr>
        <p:spPr>
          <a:xfrm>
            <a:off x="685800" y="3645024"/>
            <a:ext cx="7772400" cy="6034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C000"/>
              </a:buClr>
              <a:buSzPct val="25000"/>
              <a:buFont typeface="Arial"/>
              <a:buNone/>
            </a:pPr>
            <a:r>
              <a:rPr b="1" i="0" lang="fr-FR" sz="28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Pagga – Fiches de paie dématérialisées</a:t>
            </a:r>
          </a:p>
        </p:txBody>
      </p:sp>
      <p:sp>
        <p:nvSpPr>
          <p:cNvPr id="35" name="Shape 35"/>
          <p:cNvSpPr txBox="1"/>
          <p:nvPr>
            <p:ph idx="1" type="subTitle"/>
          </p:nvPr>
        </p:nvSpPr>
        <p:spPr>
          <a:xfrm>
            <a:off x="685800" y="4293096"/>
            <a:ext cx="7772400" cy="11521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Arial"/>
              <a:buNone/>
            </a:pPr>
            <a:r>
              <a:rPr b="0" i="0" lang="fr-FR" sz="2000" u="none" cap="none" strike="noStrik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Guide Utilisateur</a:t>
            </a:r>
          </a:p>
          <a:p>
            <a:pPr indent="0" lvl="0" marL="0" marR="0" rtl="0" algn="l">
              <a:spcBef>
                <a:spcPts val="400"/>
              </a:spcBef>
              <a:buClr>
                <a:srgbClr val="E36C09"/>
              </a:buClr>
              <a:buSzPct val="25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Shape 36"/>
          <p:cNvSpPr txBox="1"/>
          <p:nvPr/>
        </p:nvSpPr>
        <p:spPr>
          <a:xfrm>
            <a:off x="685800" y="6320353"/>
            <a:ext cx="1515158" cy="276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fr-FR" sz="1200" u="none" cap="none" strike="noStrike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Pagga est édité par</a:t>
            </a:r>
          </a:p>
        </p:txBody>
      </p:sp>
      <p:pic>
        <p:nvPicPr>
          <p:cNvPr id="37" name="Shape 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19239" y="6228317"/>
            <a:ext cx="906628" cy="31981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88" y="-2555"/>
            <a:ext cx="9155112" cy="3051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Shape 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63688" y="1658026"/>
            <a:ext cx="5676182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4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x="1115616" y="188640"/>
            <a:ext cx="7571184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i="0" lang="fr-F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Accès et authentification</a:t>
            </a:r>
          </a:p>
        </p:txBody>
      </p:sp>
      <p:sp>
        <p:nvSpPr>
          <p:cNvPr id="47" name="Shape 47"/>
          <p:cNvSpPr/>
          <p:nvPr/>
        </p:nvSpPr>
        <p:spPr>
          <a:xfrm>
            <a:off x="2886186" y="4904558"/>
            <a:ext cx="2664296" cy="684682"/>
          </a:xfrm>
          <a:prstGeom prst="wedgeRectCallout">
            <a:avLst>
              <a:gd fmla="val 30801" name="adj1"/>
              <a:gd fmla="val -78595" name="adj2"/>
            </a:avLst>
          </a:prstGeom>
          <a:solidFill>
            <a:srgbClr val="595959"/>
          </a:soli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fr-FR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 cas d’oubli de mot de passe, cliquez ici et saisissez votre email</a:t>
            </a:r>
          </a:p>
        </p:txBody>
      </p:sp>
      <p:sp>
        <p:nvSpPr>
          <p:cNvPr id="48" name="Shape 48"/>
          <p:cNvSpPr/>
          <p:nvPr/>
        </p:nvSpPr>
        <p:spPr>
          <a:xfrm>
            <a:off x="5880594" y="4933282"/>
            <a:ext cx="2795862" cy="655958"/>
          </a:xfrm>
          <a:prstGeom prst="wedgeRectCallout">
            <a:avLst>
              <a:gd fmla="val -29372" name="adj1"/>
              <a:gd fmla="val -77125" name="adj2"/>
            </a:avLst>
          </a:prstGeom>
          <a:solidFill>
            <a:srgbClr val="595959"/>
          </a:soli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fr-FR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 vous n’avez pas de mot de passe, cliquez ici et saisissez votre email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251520" y="5573816"/>
            <a:ext cx="606256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fr-FR" sz="66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24128" y="5938031"/>
            <a:ext cx="2257425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Shape 51"/>
          <p:cNvSpPr/>
          <p:nvPr/>
        </p:nvSpPr>
        <p:spPr>
          <a:xfrm>
            <a:off x="251520" y="957794"/>
            <a:ext cx="8435280" cy="592288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fr-FR"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L’URL de votre site Lucca est de la forme https://</a:t>
            </a:r>
            <a:r>
              <a:rPr b="1" lang="fr-FR"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[nom de votre société]</a:t>
            </a:r>
            <a:r>
              <a:rPr lang="fr-FR"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.ilucca.net</a:t>
            </a:r>
            <a:br>
              <a:rPr lang="fr-FR"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(demandez à votre administrateur si vous ne connaissez pas l’URL).</a:t>
            </a:r>
          </a:p>
        </p:txBody>
      </p:sp>
      <p:sp>
        <p:nvSpPr>
          <p:cNvPr id="52" name="Shape 52"/>
          <p:cNvSpPr/>
          <p:nvPr/>
        </p:nvSpPr>
        <p:spPr>
          <a:xfrm>
            <a:off x="800872" y="5826968"/>
            <a:ext cx="4779240" cy="698376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fr-FR"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Si vous avez une connexion Google Apps, il suffit de cliquer sur le bouton et de vous authentifier avec Google.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9" name="Shape 59"/>
          <p:cNvSpPr txBox="1"/>
          <p:nvPr>
            <p:ph type="title"/>
          </p:nvPr>
        </p:nvSpPr>
        <p:spPr>
          <a:xfrm>
            <a:off x="1115616" y="188640"/>
            <a:ext cx="75711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fr-FR"/>
              <a:t>Page d’accueil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875" y="1181675"/>
            <a:ext cx="8800249" cy="48974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2799019" y="4681532"/>
            <a:ext cx="2796000" cy="656100"/>
          </a:xfrm>
          <a:prstGeom prst="wedgeRectCallout">
            <a:avLst>
              <a:gd fmla="val -56823" name="adj1"/>
              <a:gd fmla="val -20646" name="adj2"/>
            </a:avLst>
          </a:prstGeom>
          <a:solidFill>
            <a:srgbClr val="595959"/>
          </a:soli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fr-FR" sz="1200">
                <a:solidFill>
                  <a:schemeClr val="lt1"/>
                </a:solidFill>
              </a:rPr>
              <a:t>Vous pouvez télécharger votre dernière fiche de paie.</a:t>
            </a:r>
          </a:p>
        </p:txBody>
      </p:sp>
      <p:sp>
        <p:nvSpPr>
          <p:cNvPr id="62" name="Shape 62"/>
          <p:cNvSpPr/>
          <p:nvPr/>
        </p:nvSpPr>
        <p:spPr>
          <a:xfrm>
            <a:off x="2281961" y="6079108"/>
            <a:ext cx="2664300" cy="684600"/>
          </a:xfrm>
          <a:prstGeom prst="wedgeRectCallout">
            <a:avLst>
              <a:gd fmla="val -44179" name="adj1"/>
              <a:gd fmla="val -70090" name="adj2"/>
            </a:avLst>
          </a:prstGeom>
          <a:solidFill>
            <a:srgbClr val="595959"/>
          </a:soli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fr-FR" sz="1200">
                <a:solidFill>
                  <a:schemeClr val="lt1"/>
                </a:solidFill>
              </a:rPr>
              <a:t>Vous pouvez accéder à toutes vos fiches de paie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69" name="Shape 69"/>
          <p:cNvSpPr txBox="1"/>
          <p:nvPr>
            <p:ph type="title"/>
          </p:nvPr>
        </p:nvSpPr>
        <p:spPr>
          <a:xfrm>
            <a:off x="1115616" y="188640"/>
            <a:ext cx="7571184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i="0" lang="fr-F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Téléchargement des fiches de paie</a:t>
            </a:r>
          </a:p>
        </p:txBody>
      </p:sp>
      <p:sp>
        <p:nvSpPr>
          <p:cNvPr id="70" name="Shape 70"/>
          <p:cNvSpPr/>
          <p:nvPr/>
        </p:nvSpPr>
        <p:spPr>
          <a:xfrm>
            <a:off x="2229727" y="3223708"/>
            <a:ext cx="431999" cy="431999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</a:p>
        </p:txBody>
      </p:sp>
      <p:grpSp>
        <p:nvGrpSpPr>
          <p:cNvPr id="71" name="Shape 71"/>
          <p:cNvGrpSpPr/>
          <p:nvPr/>
        </p:nvGrpSpPr>
        <p:grpSpPr>
          <a:xfrm>
            <a:off x="107500" y="1700808"/>
            <a:ext cx="8984099" cy="2956203"/>
            <a:chOff x="107500" y="976853"/>
            <a:chExt cx="8984099" cy="2956203"/>
          </a:xfrm>
        </p:grpSpPr>
        <p:pic>
          <p:nvPicPr>
            <p:cNvPr id="72" name="Shape 7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07500" y="3400757"/>
              <a:ext cx="8984099" cy="532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Shape 7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634241" y="976853"/>
              <a:ext cx="5472612" cy="282815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4" name="Shape 74"/>
          <p:cNvSpPr/>
          <p:nvPr/>
        </p:nvSpPr>
        <p:spPr>
          <a:xfrm>
            <a:off x="5774705" y="3172464"/>
            <a:ext cx="2664296" cy="684682"/>
          </a:xfrm>
          <a:prstGeom prst="wedgeRectCallout">
            <a:avLst>
              <a:gd fmla="val -54047" name="adj1"/>
              <a:gd fmla="val 19713" name="adj2"/>
            </a:avLst>
          </a:prstGeom>
          <a:solidFill>
            <a:srgbClr val="595959"/>
          </a:soli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fr-FR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dernière fiche de paie distribuée est disponible au téléchargement sur la partie haute de la page</a:t>
            </a:r>
          </a:p>
        </p:txBody>
      </p:sp>
      <p:sp>
        <p:nvSpPr>
          <p:cNvPr id="75" name="Shape 75"/>
          <p:cNvSpPr/>
          <p:nvPr/>
        </p:nvSpPr>
        <p:spPr>
          <a:xfrm>
            <a:off x="251520" y="3689188"/>
            <a:ext cx="3045772" cy="535775"/>
          </a:xfrm>
          <a:prstGeom prst="wedgeRectCallout">
            <a:avLst>
              <a:gd fmla="val -25396" name="adj1"/>
              <a:gd fmla="val 79066" name="adj2"/>
            </a:avLst>
          </a:prstGeom>
          <a:solidFill>
            <a:srgbClr val="595959"/>
          </a:soli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fr-FR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Vous pouvez voir qui a accès à votre fiche de paie (administrateurs de Pagga)</a:t>
            </a:r>
          </a:p>
        </p:txBody>
      </p:sp>
      <p:sp>
        <p:nvSpPr>
          <p:cNvPr id="76" name="Shape 76"/>
          <p:cNvSpPr/>
          <p:nvPr/>
        </p:nvSpPr>
        <p:spPr>
          <a:xfrm>
            <a:off x="2147502" y="5466056"/>
            <a:ext cx="5184576" cy="817072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buSzPct val="25000"/>
              <a:buNone/>
            </a:pPr>
            <a:r>
              <a:rPr lang="fr-FR"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La protection par </a:t>
            </a:r>
            <a:r>
              <a:rPr lang="fr-FR" sz="1200">
                <a:solidFill>
                  <a:srgbClr val="595959"/>
                </a:solidFill>
              </a:rPr>
              <a:t>code</a:t>
            </a:r>
            <a:r>
              <a:rPr lang="fr-FR"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 est peut être activée sur votre site. Dans ce cas, il faudra saisir le </a:t>
            </a:r>
            <a:r>
              <a:rPr lang="fr-FR" sz="1200">
                <a:solidFill>
                  <a:srgbClr val="595959"/>
                </a:solidFill>
              </a:rPr>
              <a:t>code qui vous sera envoyé par mail à chaque téléchargement</a:t>
            </a:r>
            <a:r>
              <a:rPr lang="fr-FR"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1574376" y="5301208"/>
            <a:ext cx="606256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fr-FR" sz="66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Shape 83"/>
          <p:cNvGrpSpPr/>
          <p:nvPr/>
        </p:nvGrpSpPr>
        <p:grpSpPr>
          <a:xfrm>
            <a:off x="69239" y="1628800"/>
            <a:ext cx="8895249" cy="3925435"/>
            <a:chOff x="69239" y="1628800"/>
            <a:chExt cx="8895249" cy="3925435"/>
          </a:xfrm>
        </p:grpSpPr>
        <p:pic>
          <p:nvPicPr>
            <p:cNvPr id="84" name="Shape 84"/>
            <p:cNvPicPr preferRelativeResize="0"/>
            <p:nvPr/>
          </p:nvPicPr>
          <p:blipFill rotWithShape="1">
            <a:blip r:embed="rId3">
              <a:alphaModFix/>
            </a:blip>
            <a:srcRect b="51031" l="0" r="0" t="0"/>
            <a:stretch/>
          </p:blipFill>
          <p:spPr>
            <a:xfrm>
              <a:off x="69239" y="2208289"/>
              <a:ext cx="8895249" cy="334594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" name="Shape 85"/>
            <p:cNvPicPr preferRelativeResize="0"/>
            <p:nvPr/>
          </p:nvPicPr>
          <p:blipFill rotWithShape="1">
            <a:blip r:embed="rId4">
              <a:alphaModFix/>
            </a:blip>
            <a:srcRect b="76747" l="3414" r="51909" t="9262"/>
            <a:stretch/>
          </p:blipFill>
          <p:spPr>
            <a:xfrm>
              <a:off x="251520" y="1628800"/>
              <a:ext cx="7539781" cy="61306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86" name="Shape 8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x="1115616" y="188640"/>
            <a:ext cx="7571184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i="0" lang="fr-F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Archives des fiches de paie</a:t>
            </a:r>
          </a:p>
        </p:txBody>
      </p:sp>
      <p:sp>
        <p:nvSpPr>
          <p:cNvPr id="88" name="Shape 88"/>
          <p:cNvSpPr/>
          <p:nvPr/>
        </p:nvSpPr>
        <p:spPr>
          <a:xfrm>
            <a:off x="158076" y="5912278"/>
            <a:ext cx="3045772" cy="685074"/>
          </a:xfrm>
          <a:prstGeom prst="wedgeRectCallout">
            <a:avLst>
              <a:gd fmla="val -21643" name="adj1"/>
              <a:gd fmla="val -75010" name="adj2"/>
            </a:avLst>
          </a:prstGeom>
          <a:solidFill>
            <a:srgbClr val="595959"/>
          </a:soli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fr-FR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Les archives des fiches de paie distribuées sont disponibles au téléchargement en bas de page</a:t>
            </a:r>
          </a:p>
        </p:txBody>
      </p:sp>
      <p:sp>
        <p:nvSpPr>
          <p:cNvPr id="89" name="Shape 89"/>
          <p:cNvSpPr/>
          <p:nvPr/>
        </p:nvSpPr>
        <p:spPr>
          <a:xfrm>
            <a:off x="5636216" y="2167862"/>
            <a:ext cx="3045772" cy="685074"/>
          </a:xfrm>
          <a:prstGeom prst="wedgeRectCallout">
            <a:avLst>
              <a:gd fmla="val 25475" name="adj1"/>
              <a:gd fmla="val 73295" name="adj2"/>
            </a:avLst>
          </a:prstGeom>
          <a:solidFill>
            <a:srgbClr val="595959"/>
          </a:soli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fr-FR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Vous pouvez toutes les sélectionner et les télécharger en une seule fois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2" type="sldNum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>
            <a:off x="1115616" y="188640"/>
            <a:ext cx="7571100" cy="43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i="0" lang="fr-F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fr-FR"/>
              <a:t>ccès au CPA</a:t>
            </a:r>
          </a:p>
        </p:txBody>
      </p:sp>
      <p:sp>
        <p:nvSpPr>
          <p:cNvPr id="97" name="Shape 97"/>
          <p:cNvSpPr/>
          <p:nvPr/>
        </p:nvSpPr>
        <p:spPr>
          <a:xfrm>
            <a:off x="779325" y="1125250"/>
            <a:ext cx="8099700" cy="261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b="1" i="1" lang="fr-FR" sz="1200">
                <a:solidFill>
                  <a:srgbClr val="666666"/>
                </a:solidFill>
              </a:rPr>
              <a:t>Qu’est-ce que le CPA ?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Font typeface="Arial"/>
              <a:buNone/>
            </a:pPr>
            <a:r>
              <a:t/>
            </a:r>
            <a:endParaRPr sz="1200"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ct val="25000"/>
              <a:buFont typeface="Arial"/>
              <a:buNone/>
            </a:pPr>
            <a:r>
              <a:rPr lang="fr-FR" sz="1200">
                <a:solidFill>
                  <a:srgbClr val="666666"/>
                </a:solidFill>
              </a:rPr>
              <a:t>Les carrières d'aujourd'hui sont beaucoup moins linéaires qu'il y a trente ans et vous êtes susceptibles de travailler dans des sociétés différentes. Pour suivre l’ensemble des droits que vous avez acquis pendant votre carrière, l’Etat français a mis en place le CPA.</a:t>
            </a:r>
            <a:r>
              <a:rPr b="1" lang="fr-FR" sz="1200">
                <a:solidFill>
                  <a:srgbClr val="666666"/>
                </a:solidFill>
              </a:rPr>
              <a:t> Le CPA vous permet entre autres de</a:t>
            </a:r>
            <a:r>
              <a:rPr lang="fr-FR" sz="1200">
                <a:solidFill>
                  <a:srgbClr val="666666"/>
                </a:solidFill>
              </a:rPr>
              <a:t> </a:t>
            </a:r>
            <a:r>
              <a:rPr b="1" lang="fr-FR" sz="1200">
                <a:solidFill>
                  <a:srgbClr val="666666"/>
                </a:solidFill>
              </a:rPr>
              <a:t>consulter tous vos bulletins de paie émis au format électronique par vos différents employeurs tout au long de votre carrière.</a:t>
            </a:r>
            <a:r>
              <a:rPr lang="fr-FR" sz="1200">
                <a:solidFill>
                  <a:srgbClr val="666666"/>
                </a:solidFill>
              </a:rPr>
              <a:t>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200">
              <a:solidFill>
                <a:srgbClr val="666666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1" i="1" lang="fr-FR" sz="1200">
                <a:solidFill>
                  <a:srgbClr val="666666"/>
                </a:solidFill>
              </a:rPr>
              <a:t>Que doit-on faire pour connecter Pagga au CPA ?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200">
              <a:solidFill>
                <a:srgbClr val="666666"/>
              </a:solidFill>
            </a:endParaRPr>
          </a:p>
          <a:p>
            <a:pPr lvl="0" rtl="0">
              <a:spcBef>
                <a:spcPts val="0"/>
              </a:spcBef>
              <a:buClr>
                <a:srgbClr val="666666"/>
              </a:buClr>
              <a:buSzPct val="25000"/>
              <a:buFont typeface="Arial"/>
              <a:buNone/>
            </a:pPr>
            <a:r>
              <a:rPr lang="fr-FR" sz="1200">
                <a:solidFill>
                  <a:srgbClr val="666666"/>
                </a:solidFill>
              </a:rPr>
              <a:t>Pour cela, vous pouvez consulter notre </a:t>
            </a:r>
            <a:r>
              <a:rPr lang="fr-FR" sz="1200" u="sng">
                <a:solidFill>
                  <a:schemeClr val="hlink"/>
                </a:solidFill>
                <a:hlinkClick r:id="rId3"/>
              </a:rPr>
              <a:t>fiche d’aide</a:t>
            </a:r>
            <a:r>
              <a:rPr lang="fr-FR" sz="1200">
                <a:solidFill>
                  <a:srgbClr val="666666"/>
                </a:solidFill>
              </a:rPr>
              <a:t> expliquant la démarche à réaliser. </a:t>
            </a:r>
          </a:p>
        </p:txBody>
      </p:sp>
      <p:pic>
        <p:nvPicPr>
          <p:cNvPr id="98" name="Shape 9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2934" y="1049058"/>
            <a:ext cx="386400" cy="38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03050" y="3825800"/>
            <a:ext cx="4693594" cy="266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x="1115616" y="188640"/>
            <a:ext cx="7571184" cy="43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b="0" i="0" lang="fr-FR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Notifications mail</a:t>
            </a: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3">
            <a:alphaModFix/>
          </a:blip>
          <a:srcRect b="2114" l="1176" r="1174" t="2114"/>
          <a:stretch/>
        </p:blipFill>
        <p:spPr>
          <a:xfrm>
            <a:off x="350475" y="1268760"/>
            <a:ext cx="8440800" cy="4084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Shape 107"/>
          <p:cNvSpPr/>
          <p:nvPr/>
        </p:nvSpPr>
        <p:spPr>
          <a:xfrm>
            <a:off x="2147502" y="5704126"/>
            <a:ext cx="5184576" cy="817072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rotWithShape="0" algn="t" dir="5400000" dist="38100">
              <a:srgbClr val="000000">
                <a:alpha val="40000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fr-FR" sz="1200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Vous recevez un email chaque mois lorsque votre fiche de paie est disponible au téléchargement.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1574376" y="5539278"/>
            <a:ext cx="606256" cy="1107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fr-FR" sz="66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